
<file path=[Content_Types].xml><?xml version="1.0" encoding="utf-8"?>
<Types xmlns="http://schemas.openxmlformats.org/package/2006/content-types">
  <Default Extension="bin" ContentType="application/vnd.openxmlformats-officedocument.oleObject"/>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73" r:id="rId7"/>
    <p:sldId id="271" r:id="rId8"/>
    <p:sldId id="272" r:id="rId9"/>
    <p:sldId id="267" r:id="rId10"/>
    <p:sldId id="268" r:id="rId11"/>
    <p:sldId id="275" r:id="rId12"/>
    <p:sldId id="264" r:id="rId13"/>
    <p:sldId id="270" r:id="rId14"/>
    <p:sldId id="274" r:id="rId15"/>
    <p:sldId id="278" r:id="rId16"/>
    <p:sldId id="279" r:id="rId17"/>
    <p:sldId id="277" r:id="rId18"/>
    <p:sldId id="280" r:id="rId19"/>
  </p:sldIdLst>
  <p:sldSz cx="9144000" cy="5143500" type="screen16x9"/>
  <p:notesSz cx="6858000" cy="9144000"/>
  <p:embeddedFontLst>
    <p:embeddedFont>
      <p:font typeface="Lato" panose="020F0502020204030203" pitchFamily="34" charset="0"/>
      <p:regular r:id="rId21"/>
      <p:bold r:id="rId22"/>
      <p:italic r:id="rId23"/>
      <p:boldItalic r:id="rId24"/>
    </p:embeddedFont>
    <p:embeddedFont>
      <p:font typeface="Montserrat" panose="00000500000000000000" pitchFamily="2"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F7AE53A2-A30F-446E-8D08-53BEDCDF2806}">
          <p14:sldIdLst>
            <p14:sldId id="256"/>
            <p14:sldId id="257"/>
            <p14:sldId id="258"/>
            <p14:sldId id="259"/>
            <p14:sldId id="260"/>
            <p14:sldId id="273"/>
            <p14:sldId id="271"/>
            <p14:sldId id="272"/>
            <p14:sldId id="267"/>
          </p14:sldIdLst>
        </p14:section>
        <p14:section name="Untitled Section" id="{EC2A0DE0-2AFD-41F4-AFDA-BF5917B05A27}">
          <p14:sldIdLst>
            <p14:sldId id="268"/>
            <p14:sldId id="275"/>
            <p14:sldId id="264"/>
            <p14:sldId id="270"/>
            <p14:sldId id="274"/>
            <p14:sldId id="278"/>
            <p14:sldId id="279"/>
            <p14:sldId id="277"/>
            <p14:sldId id="280"/>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tthew Ellwood" initials="ME" lastIdx="1" clrIdx="0">
    <p:extLst>
      <p:ext uri="{19B8F6BF-5375-455C-9EA6-DF929625EA0E}">
        <p15:presenceInfo xmlns:p15="http://schemas.microsoft.com/office/powerpoint/2012/main" userId="9c825b71403d328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50" d="100"/>
          <a:sy n="150" d="100"/>
        </p:scale>
        <p:origin x="456" y="114"/>
      </p:cViewPr>
      <p:guideLst>
        <p:guide orient="horz" pos="162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 Id="rId8" Type="http://schemas.openxmlformats.org/officeDocument/2006/relationships/slide" Target="slides/slide7.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1-27T11:39:33.925"/>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1161,'3'0,"1"0,-1-1,0 1,0-1,0 0,1 0,-1-1,0 1,-1 0,1-1,0 0,0 0,0 0,-1 0,0 0,1 0,-1-1,0 1,0-1,0 1,0-1,0 0,-1 0,1 0,-1 0,0 0,0 0,0 0,0-1,-1 1,1-4,3-12,-2-2,0 1,-2-35,0 48,1-126,-4-81,0 195,-1 0,-1 1,-12-34,11 37,0-1,1 0,1 0,1 0,-3-29,9-99,-5-76,-1 204,3 15,0 1,0-1,0 1,0 0,0-1,0 1,0 0,0-1,0 1,0 0,0-1,-1 1,1 0,0-1,0 1,0 0,0 0,-1-1,1 1,0 0,0 0,-1-1,1 1,0 0,-1 0,1-1,0 1,0 0,-1 0,1 0,0 0,-1 0,1 0,0-1,-1 1,1 0,-1 0,-3 4</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1-27T11:39:38.973"/>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3311,'18'-57,"4"-112,-22 163,19-103,-13 80,-1 0,3-55,-9-392,-9 372,0 30,-10-151,12 139,-2-65,12-940,-3 573,1 511,1-1,0 0,1 1,0-1,0 1,0 0,1 0,5-11,-3 7,1-3</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1-27T11:31:12.772"/>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1074,'34'1,"1"-1,0-2,-1-2,0-1,57-16,-66 15,0 0,0 2,51-2,-47 4,-19 1,-1-1,1 0,-1 0,15-7,-15 5,1 1,-1 0,1 1,19-3,49-3,80-20,35-4,-34 4,-78 12,205-42,228-36,-181 38,-225 35,18-11,13-1,12-3,-20 4,-21 10,-1-4,179-71,54-19,-160 59,274-85,-269 95,-166 42</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1-27T11:31:15.590"/>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2 1310,'6'-1,"0"1,0-1,-1-1,1 1,0-1,-1 0,1 0,-1 0,0-1,1 0,-1 0,-1 0,1-1,8-7,5-8,0 0,18-25,5-7,-25 31,0-1,-2-1,-1 0,0-1,-2-1,14-39,-15 35,2 1,0 1,2 0,30-44,-19 38,-1-1,33-62,-47 76,-1 0,-2-1,1 0,-2 0,-1 0,-1-1,3-22,-3 12,1 2,2-1,13-36,7-31,-18 60,-4 17,0 1,-2-1,2-35,-5 36</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1-27T11:31:46.346"/>
    </inkml:context>
    <inkml:brush xml:id="br0">
      <inkml:brushProperty name="width" value="0.05" units="cm"/>
      <inkml:brushProperty name="height" value="0.05" units="cm"/>
      <inkml:brushProperty name="color" value="#F0F604"/>
    </inkml:brush>
  </inkml:definitions>
  <inkml:trace contextRef="#ctx0" brushRef="#br0">6565 33 24575,'-227'-1'0,"-284"3"0,99 37 0,222-16 0,-370 47 0,331-40 0,-254 19 0,222-38 0,-329 56 0,182-7 0,-193 34 0,-108 101 0,582-154 0,-312 127 0,411-157 0,0 2 0,1 1 0,-41 29 0,55-33 0,0 1 0,0 1 0,1 0 0,0 0 0,1 1 0,1 1 0,0 0 0,-8 16 0,-14 23 0,-2-1 0,-3-2 0,-1-1 0,-3-2 0,-90 80 0,126-123 0,-102 99 0,97-90 0,-1 0 0,1 0 0,1 1 0,1 0 0,0 0 0,-12 31 0,8-10 0,1 0 0,2 1 0,1 0 0,2 1 0,-2 69 0,8-57 0,12 290 0,-8-299 0,3 0 0,1-1 0,2 1 0,2-2 0,1 0 0,24 48 0,-6-34 0,3-1 0,3-1 0,1-2 0,62 59 0,13 18 0,74 84 0,-150-172 0,2-2 0,1-2 0,60 38 0,81 23 0,-138-71 0,1-2 0,1-2 0,64 18 0,148 26 0,-232-57 0,265 50 0,302 20 0,302-35 0,186-42 0,-1039-2 0,-1-2 0,1-1 0,-1-3 0,47-15 0,-19 5 0,-53 15 0,41-10 0,0-2 0,-1-2 0,78-38 0,-73 19 0,25-12 0,52 0 0,-106 40 0,0-1 0,0-1 0,-1-2 0,-1-1 0,0-1 0,33-24 0,58-51 0,67-54 0,-154 115 0,-2-1 0,0-2 0,37-51 0,99-124 0,-54 71 0,-88 99 0,-2-1 0,-1-1 0,-2-1 0,-2 0 0,21-69 0,15-34 0,-38 105 0,-3-2 0,-1 0 0,11-68 0,3-128 0,5-24 0,-17 151 0,-5 0 0,-7-183 0,-4 138 0,-1 119 0,-1 1 0,-2 0 0,-1 0 0,-2 1 0,-1 0 0,-2 0 0,-16-33 0,5 11 0,-15-61 0,27 82 0,-29-63 0,24 64 0,-1-6 0,-45-112 0,31 84 97,12 30-1559,12 23-5364</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1-27T11:32:10.70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1,'231'18,"-32"-19,246 2,-328 8,30 0,632-10,-759 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2-11-27T11:36:57.878"/>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0 117,'253'1,"267"-3,-384-7,52-1,-138 8,88-16,-83 10,63-3,298 12,-403-2,0 0,0-1,0-1,24-7,37-8,-26 14,249-15,-276 19</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1-27T12:00:53.952"/>
    </inkml:context>
    <inkml:brush xml:id="br0">
      <inkml:brushProperty name="width" value="0.05" units="cm"/>
      <inkml:brushProperty name="height" value="0.05" units="cm"/>
      <inkml:brushProperty name="color" value="#E71224"/>
    </inkml:brush>
  </inkml:definitions>
  <inkml:trace contextRef="#ctx0" brushRef="#br0">1200 63 24575,'-4'-3'0,"-1"-1"0,1 2 0,-1-1 0,1 0 0,-1 1 0,0 0 0,0 0 0,0 0 0,0 1 0,-6-2 0,-59-6 0,50 7 0,-124-12 0,-249 9 0,371 6 0,0 2 0,0 0 0,1 1 0,-28 9 0,38-9 0,1 0 0,0 1 0,0 0 0,0 0 0,0 1 0,1 0 0,0 1 0,0 0 0,1 1 0,-9 9 0,-11 13 0,-1-3 0,-42 32 0,-35 34 0,103-89 0,-1 1 0,1 0 0,0 0 0,0 0 0,0 1 0,1-1 0,0 0 0,0 1 0,0 0 0,1-1 0,0 1 0,0 0 0,0 10 0,0 11 0,6 46 0,-3-50 0,0-12 0,0-1 0,1 0 0,0 0 0,1 0 0,0 0 0,1 0 0,0-1 0,0 0 0,1 0 0,0 0 0,0-1 0,1 0 0,1 0 0,-1-1 0,1 1 0,17 10 0,6 4 0,1-1 0,1-2 0,48 21 0,-39-22 0,0-3 0,1-2 0,0-1 0,1-2 0,0-2 0,1-3 0,52 1 0,105 12 0,313 67 0,-448-72 0,235 28 0,144 12 0,-388-46 0,0 2 0,71 22 0,73 11 0,-83-33 0,157-9 0,-112-3 0,169-7 0,4 0 0,-328 10 0,0 1 0,1-2 0,-1 1 0,0-1 0,0-1 0,0 1 0,0-2 0,0 1 0,-1-1 0,1-1 0,-1 1 0,0-1 0,0-1 0,0 1 0,0-2 0,-1 1 0,0-1 0,0 0 0,0 0 0,5-8 0,-4 6 0,-1 0 0,-1-1 0,0 0 0,0 0 0,-1-1 0,0 0 0,-1 0 0,0 0 0,0 0 0,2-13 0,-2 0 0,-1-1 0,-2 1 0,-1-40 0,0-16 0,1 36 0,-10-84 0,7 114 0,0 0 0,-2 1 0,1-1 0,-1 1 0,-1-1 0,-1 1 0,1 1 0,-2-1 0,1 1 0,-16-18 0,12 17 0,0 0 0,0 1 0,-2 0 0,1 1 0,-1 0 0,-1 1 0,1 0 0,-2 1 0,1 1 0,-1 0 0,0 1 0,0 0 0,-1 1 0,-16-3 0,-492-58 0,297 45 0,-109-30 0,197 27 0,-307-19 0,172 15 0,174 15 0,-125-2 0,188 13 0,1-1 0,-50-11 0,45 6 0,-57-3 0,-29 7-682,-133 12-1,225-4-6143</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11-26T11:29:13.957"/>
    </inkml:context>
    <inkml:brush xml:id="br0">
      <inkml:brushProperty name="width" value="0.05" units="cm"/>
      <inkml:brushProperty name="height" value="0.05" units="cm"/>
      <inkml:brushProperty name="color" value="#E71224"/>
    </inkml:brush>
  </inkml:definitions>
  <inkml:trace contextRef="#ctx0" brushRef="#br0">3057 196 24575,'-25'-26'0,"17"17"0,-1 0 0,1 1 0,-1 0 0,-1 1 0,1 0 0,-19-10 0,1 5 0,1 2 0,-1 1 0,0 1 0,-56-9 0,-119-1 0,99 11 0,-870-16 0,693 24 0,266-1 0,0 1 0,-1 1 0,1 0 0,0 1 0,0 0 0,0 1 0,0 1 0,-23 11 0,11-1 0,0 1 0,2 0 0,-29 26 0,34-25 0,1 1 0,0 0 0,1 2 0,1 0 0,1 0 0,-14 27 0,11-21 0,-1-1 0,-2 0 0,-27 25 0,-27 31 0,36-36 0,-71 61 0,66-67 0,-63 76 0,-69 113 0,159-201 0,2 0 0,1 2 0,1 0 0,1 0 0,2 1 0,1 1 0,-7 42 0,2-17 0,8-23 0,2-1 0,1 0 0,2 1 0,3 52 0,1-9 0,-1-35 0,2 0 0,2 0 0,1-1 0,3 0 0,1 0 0,1-1 0,31 63 0,2-14 0,3-1 0,63 83 0,-39-73 0,4-3 0,3-4 0,105 91 0,-115-120 0,1-4 0,3-3 0,3-3 0,1-3 0,3-4 0,126 50 0,-153-74 0,0-3 0,2-2 0,0-3 0,0-2 0,1-2 0,68 0 0,-66-8 0,35-1 0,162 19 0,151 35 0,-249-30 0,-88-12 0,84 5 0,116-13 0,153 8 0,-3-5 0,-243-8 0,-167 2 0,0-1 0,0 0 0,0-1 0,0 0 0,0-1 0,0 1 0,-1-2 0,1 1 0,-1-1 0,0 0 0,0-1 0,12-9 0,8-8 0,-2-2 0,25-28 0,-29 29 0,1 0 0,26-19 0,21-15 0,-50 39 0,2 1 0,0 1 0,35-20 0,0 9 0,-42 22 0,0-1 0,-1-1 0,0 0 0,0-1 0,-1-1 0,0 0 0,0 0 0,-1-1 0,12-13 0,2-10 0,37-59 0,-54 75 0,-1 1 0,0-1 0,-1 0 0,-1 0 0,-1-1 0,5-26 0,2-25 0,-2 17 0,-3-1 0,1-73 0,-6-3 0,0 58 0,-3 0 0,-14-103 0,-44-68 0,32 102 0,-6 1 0,-57-154 0,76 254 0,-2 0 0,-1 1 0,-2 1 0,-2 1 0,-1 1 0,-2 1 0,-1 1 0,-51-51 0,43 53 0,-1 1 0,-2 2 0,-1 2 0,-1 1 0,-1 2 0,0 2 0,-78-29 0,-26 0 0,-280-58 0,333 95 0,58 10 0,1-1 0,-1-1 0,1-2 0,0-2 0,1 0 0,-35-18 0,13 3 0,-1 2 0,-1 2 0,-82-18 0,27 20 0,77 14 0,-53-12 0,58 8-682,-46-20-1,54 19-6143</inkml:trace>
</inkml:ink>
</file>

<file path=ppt/media/image1.png>
</file>

<file path=ppt/media/image10.png>
</file>

<file path=ppt/media/image11.png>
</file>

<file path=ppt/media/image12.png>
</file>

<file path=ppt/media/image13.png>
</file>

<file path=ppt/media/image130.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3.png>
</file>

<file path=ppt/media/image4.png>
</file>

<file path=ppt/media/image4.wmf>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presentation was drawn from the request by the Managers at “Cyclistic” in Chicago. A Bike Share company operating from numerous areas across the city..</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12f809c2bec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g12f809c2bec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What we are going to view today is firstly, How Annual members of the company and Casual riders use the bikes differently</a:t>
            </a:r>
          </a:p>
          <a:p>
            <a:pPr marL="0" lvl="0" indent="0" algn="l" rtl="0">
              <a:spcBef>
                <a:spcPts val="0"/>
              </a:spcBef>
              <a:spcAft>
                <a:spcPts val="0"/>
              </a:spcAft>
              <a:buNone/>
            </a:pPr>
            <a:r>
              <a:rPr lang="en-GB" dirty="0"/>
              <a:t>Next, we will show you what we did to find the answers from the data supplied, and then formulate the conclusions.</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f809c2bec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f809c2bec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How do the members and casual riders use the system differently</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2f809c2bec_0_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2f809c2be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We began by searching through all the data for any correlations</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2f809c2bec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2f809c2bec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This chart shows the difference between the casual riders shown in red, and the members shown in green, against each weekday, and how long each groups rides lasted.</a:t>
            </a:r>
          </a:p>
          <a:p>
            <a:pPr marL="0" lvl="0" indent="0" algn="l" rtl="0">
              <a:spcBef>
                <a:spcPts val="0"/>
              </a:spcBef>
              <a:spcAft>
                <a:spcPts val="0"/>
              </a:spcAft>
              <a:buNone/>
            </a:pPr>
            <a:r>
              <a:rPr lang="en-GB" dirty="0"/>
              <a:t>The results show that the </a:t>
            </a:r>
            <a:r>
              <a:rPr lang="en-GB"/>
              <a:t>casual riders </a:t>
            </a:r>
            <a:r>
              <a:rPr lang="en-GB" dirty="0"/>
              <a:t>used the bikes for a lot longer trips than the members, across each and every weekday.</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customXml" Target="../ink/ink8.xml"/><Relationship Id="rId2" Type="http://schemas.openxmlformats.org/officeDocument/2006/relationships/image" Target="../media/image14.png"/><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customXml" Target="../ink/ink9.xml"/><Relationship Id="rId2" Type="http://schemas.openxmlformats.org/officeDocument/2006/relationships/image" Target="../media/image13.png"/><Relationship Id="rId1" Type="http://schemas.openxmlformats.org/officeDocument/2006/relationships/slideLayout" Target="../slideLayouts/slideLayout5.xml"/><Relationship Id="rId4" Type="http://schemas.openxmlformats.org/officeDocument/2006/relationships/image" Target="../media/image130.png"/></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9.xml"/><Relationship Id="rId7" Type="http://schemas.openxmlformats.org/officeDocument/2006/relationships/customXml" Target="../ink/ink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10" Type="http://schemas.openxmlformats.org/officeDocument/2006/relationships/image" Target="../media/image4.png"/><Relationship Id="rId4" Type="http://schemas.openxmlformats.org/officeDocument/2006/relationships/notesSlide" Target="../notesSlides/notesSlide5.xml"/><Relationship Id="rId9" Type="http://schemas.openxmlformats.org/officeDocument/2006/relationships/customXml" Target="../ink/ink2.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customXml" Target="../ink/ink7.xml"/><Relationship Id="rId3" Type="http://schemas.openxmlformats.org/officeDocument/2006/relationships/oleObject" Target="../embeddings/oleObject1.bin"/><Relationship Id="rId7" Type="http://schemas.openxmlformats.org/officeDocument/2006/relationships/customXml" Target="../ink/ink4.xml"/><Relationship Id="rId12" Type="http://schemas.openxmlformats.org/officeDocument/2006/relationships/image" Target="../media/image10.png"/><Relationship Id="rId2" Type="http://schemas.openxmlformats.org/officeDocument/2006/relationships/image" Target="../media/image3.jpeg"/><Relationship Id="rId1" Type="http://schemas.openxmlformats.org/officeDocument/2006/relationships/slideLayout" Target="../slideLayouts/slideLayout5.xml"/><Relationship Id="rId6" Type="http://schemas.openxmlformats.org/officeDocument/2006/relationships/image" Target="../media/image7.png"/><Relationship Id="rId11" Type="http://schemas.openxmlformats.org/officeDocument/2006/relationships/customXml" Target="../ink/ink6.xml"/><Relationship Id="rId5" Type="http://schemas.openxmlformats.org/officeDocument/2006/relationships/customXml" Target="../ink/ink3.xml"/><Relationship Id="rId10" Type="http://schemas.openxmlformats.org/officeDocument/2006/relationships/image" Target="../media/image9.png"/><Relationship Id="rId4" Type="http://schemas.openxmlformats.org/officeDocument/2006/relationships/image" Target="../media/image4.wmf"/><Relationship Id="rId9" Type="http://schemas.openxmlformats.org/officeDocument/2006/relationships/customXml" Target="../ink/ink5.xml"/><Relationship Id="rId1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3"/>
          <p:cNvSpPr txBox="1">
            <a:spLocks noGrp="1"/>
          </p:cNvSpPr>
          <p:nvPr>
            <p:ph type="ctrTitle"/>
          </p:nvPr>
        </p:nvSpPr>
        <p:spPr>
          <a:xfrm>
            <a:off x="1111400" y="597625"/>
            <a:ext cx="7910400" cy="235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990"/>
              <a:buFont typeface="Arial"/>
              <a:buNone/>
            </a:pPr>
            <a:r>
              <a:rPr lang="en" sz="4740" dirty="0"/>
              <a:t>“Air B ‘n’ B”</a:t>
            </a:r>
            <a:endParaRPr sz="4740" dirty="0"/>
          </a:p>
          <a:p>
            <a:pPr marL="0" lvl="0" indent="0" algn="ctr" rtl="0">
              <a:spcBef>
                <a:spcPts val="0"/>
              </a:spcBef>
              <a:spcAft>
                <a:spcPts val="0"/>
              </a:spcAft>
              <a:buSzPts val="990"/>
              <a:buNone/>
            </a:pPr>
            <a:r>
              <a:rPr lang="en" sz="4740" dirty="0"/>
              <a:t>Edinburgh,</a:t>
            </a:r>
            <a:br>
              <a:rPr lang="en" sz="4740" dirty="0"/>
            </a:br>
            <a:r>
              <a:rPr lang="en" sz="4740" dirty="0"/>
              <a:t>Scotland</a:t>
            </a:r>
            <a:endParaRPr sz="2400" dirty="0"/>
          </a:p>
        </p:txBody>
      </p:sp>
      <p:sp>
        <p:nvSpPr>
          <p:cNvPr id="135" name="Google Shape;135;p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dirty="0"/>
              <a:t>Presented by: Matthew R. Ellwood</a:t>
            </a:r>
            <a:endParaRPr dirty="0"/>
          </a:p>
          <a:p>
            <a:pPr marL="0" lvl="0" indent="0" algn="l" rtl="0">
              <a:spcBef>
                <a:spcPts val="0"/>
              </a:spcBef>
              <a:spcAft>
                <a:spcPts val="0"/>
              </a:spcAft>
              <a:buNone/>
            </a:pPr>
            <a:r>
              <a:rPr lang="en" dirty="0"/>
              <a:t>Last Updated: 23</a:t>
            </a:r>
            <a:r>
              <a:rPr lang="en" baseline="30000" dirty="0"/>
              <a:t>rd</a:t>
            </a:r>
            <a:r>
              <a:rPr lang="en" dirty="0"/>
              <a:t> November 2022</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62;p18">
            <a:extLst>
              <a:ext uri="{FF2B5EF4-FFF2-40B4-BE49-F238E27FC236}">
                <a16:creationId xmlns:a16="http://schemas.microsoft.com/office/drawing/2014/main" id="{2F2B92B3-FF6C-C006-928A-FE5B1A80CEF6}"/>
              </a:ext>
            </a:extLst>
          </p:cNvPr>
          <p:cNvSpPr txBox="1">
            <a:spLocks noGrp="1"/>
          </p:cNvSpPr>
          <p:nvPr>
            <p:ph type="title"/>
          </p:nvPr>
        </p:nvSpPr>
        <p:spPr>
          <a:xfrm>
            <a:off x="1296988" y="393700"/>
            <a:ext cx="7038975" cy="9144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dirty="0"/>
              <a:t>The Price Ranges against the room types, the colours are the different neighbourhoods</a:t>
            </a:r>
            <a:endParaRPr dirty="0"/>
          </a:p>
        </p:txBody>
      </p:sp>
      <p:pic>
        <p:nvPicPr>
          <p:cNvPr id="7" name="Picture 6">
            <a:extLst>
              <a:ext uri="{FF2B5EF4-FFF2-40B4-BE49-F238E27FC236}">
                <a16:creationId xmlns:a16="http://schemas.microsoft.com/office/drawing/2014/main" id="{367F6A9B-1271-6017-AD41-2D303010059A}"/>
              </a:ext>
            </a:extLst>
          </p:cNvPr>
          <p:cNvPicPr>
            <a:picLocks noChangeAspect="1"/>
          </p:cNvPicPr>
          <p:nvPr/>
        </p:nvPicPr>
        <p:blipFill>
          <a:blip r:embed="rId2"/>
          <a:stretch>
            <a:fillRect/>
          </a:stretch>
        </p:blipFill>
        <p:spPr>
          <a:xfrm>
            <a:off x="361756" y="1418937"/>
            <a:ext cx="8420488" cy="3665682"/>
          </a:xfrm>
          <a:prstGeom prst="rect">
            <a:avLst/>
          </a:prstGeom>
        </p:spPr>
      </p:pic>
    </p:spTree>
    <p:extLst>
      <p:ext uri="{BB962C8B-B14F-4D97-AF65-F5344CB8AC3E}">
        <p14:creationId xmlns:p14="http://schemas.microsoft.com/office/powerpoint/2010/main" val="5535073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AA6D8-D00D-829C-6646-F25A3457C915}"/>
              </a:ext>
            </a:extLst>
          </p:cNvPr>
          <p:cNvSpPr>
            <a:spLocks noGrp="1"/>
          </p:cNvSpPr>
          <p:nvPr>
            <p:ph type="title"/>
          </p:nvPr>
        </p:nvSpPr>
        <p:spPr>
          <a:xfrm>
            <a:off x="1308464" y="442241"/>
            <a:ext cx="7038900" cy="914100"/>
          </a:xfrm>
        </p:spPr>
        <p:txBody>
          <a:bodyPr>
            <a:normAutofit fontScale="90000"/>
          </a:bodyPr>
          <a:lstStyle/>
          <a:p>
            <a:pPr algn="ctr"/>
            <a:r>
              <a:rPr lang="en" dirty="0"/>
              <a:t>The Price Ranges against the room types, the colours are the different neighbourhoods</a:t>
            </a:r>
            <a:endParaRPr lang="en-GB" dirty="0"/>
          </a:p>
        </p:txBody>
      </p:sp>
      <p:pic>
        <p:nvPicPr>
          <p:cNvPr id="3" name="Picture 2">
            <a:extLst>
              <a:ext uri="{FF2B5EF4-FFF2-40B4-BE49-F238E27FC236}">
                <a16:creationId xmlns:a16="http://schemas.microsoft.com/office/drawing/2014/main" id="{20826919-189A-0818-9755-FA68F4D2AEB0}"/>
              </a:ext>
            </a:extLst>
          </p:cNvPr>
          <p:cNvPicPr>
            <a:picLocks noChangeAspect="1"/>
          </p:cNvPicPr>
          <p:nvPr/>
        </p:nvPicPr>
        <p:blipFill>
          <a:blip r:embed="rId2"/>
          <a:stretch>
            <a:fillRect/>
          </a:stretch>
        </p:blipFill>
        <p:spPr>
          <a:xfrm>
            <a:off x="354462" y="1427019"/>
            <a:ext cx="8418427" cy="3567546"/>
          </a:xfrm>
          <a:prstGeom prst="rect">
            <a:avLst/>
          </a:prstGeom>
        </p:spPr>
      </p:pic>
      <mc:AlternateContent xmlns:mc="http://schemas.openxmlformats.org/markup-compatibility/2006" xmlns:p14="http://schemas.microsoft.com/office/powerpoint/2010/main">
        <mc:Choice Requires="p14">
          <p:contentPart p14:bwMode="auto" r:id="rId3">
            <p14:nvContentPartPr>
              <p14:cNvPr id="7" name="Ink 6">
                <a:extLst>
                  <a:ext uri="{FF2B5EF4-FFF2-40B4-BE49-F238E27FC236}">
                    <a16:creationId xmlns:a16="http://schemas.microsoft.com/office/drawing/2014/main" id="{6555B35C-3F48-F4F2-A79C-F1DCA56B50A7}"/>
                  </a:ext>
                </a:extLst>
              </p14:cNvPr>
              <p14:cNvContentPartPr/>
              <p14:nvPr/>
            </p14:nvContentPartPr>
            <p14:xfrm>
              <a:off x="6301495" y="3794182"/>
              <a:ext cx="1492920" cy="425520"/>
            </p14:xfrm>
          </p:contentPart>
        </mc:Choice>
        <mc:Fallback xmlns="">
          <p:pic>
            <p:nvPicPr>
              <p:cNvPr id="7" name="Ink 6">
                <a:extLst>
                  <a:ext uri="{FF2B5EF4-FFF2-40B4-BE49-F238E27FC236}">
                    <a16:creationId xmlns:a16="http://schemas.microsoft.com/office/drawing/2014/main" id="{6555B35C-3F48-F4F2-A79C-F1DCA56B50A7}"/>
                  </a:ext>
                </a:extLst>
              </p:cNvPr>
              <p:cNvPicPr/>
              <p:nvPr/>
            </p:nvPicPr>
            <p:blipFill>
              <a:blip r:embed="rId4"/>
              <a:stretch>
                <a:fillRect/>
              </a:stretch>
            </p:blipFill>
            <p:spPr>
              <a:xfrm>
                <a:off x="6292495" y="3785542"/>
                <a:ext cx="1510560" cy="443160"/>
              </a:xfrm>
              <a:prstGeom prst="rect">
                <a:avLst/>
              </a:prstGeom>
            </p:spPr>
          </p:pic>
        </mc:Fallback>
      </mc:AlternateContent>
    </p:spTree>
    <p:extLst>
      <p:ext uri="{BB962C8B-B14F-4D97-AF65-F5344CB8AC3E}">
        <p14:creationId xmlns:p14="http://schemas.microsoft.com/office/powerpoint/2010/main" val="26271919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A8006-4017-B06A-1442-9B95CCFAECDD}"/>
              </a:ext>
            </a:extLst>
          </p:cNvPr>
          <p:cNvSpPr>
            <a:spLocks noGrp="1"/>
          </p:cNvSpPr>
          <p:nvPr>
            <p:ph type="title"/>
          </p:nvPr>
        </p:nvSpPr>
        <p:spPr/>
        <p:txBody>
          <a:bodyPr>
            <a:normAutofit/>
          </a:bodyPr>
          <a:lstStyle/>
          <a:p>
            <a:r>
              <a:rPr lang="en-GB" dirty="0"/>
              <a:t>Price of Shared rooms by Neighbourhood</a:t>
            </a:r>
          </a:p>
        </p:txBody>
      </p:sp>
      <p:pic>
        <p:nvPicPr>
          <p:cNvPr id="3" name="Picture 2">
            <a:extLst>
              <a:ext uri="{FF2B5EF4-FFF2-40B4-BE49-F238E27FC236}">
                <a16:creationId xmlns:a16="http://schemas.microsoft.com/office/drawing/2014/main" id="{BAD5E68B-ED00-181F-ED5E-96A2F15AB7EC}"/>
              </a:ext>
            </a:extLst>
          </p:cNvPr>
          <p:cNvPicPr>
            <a:picLocks noChangeAspect="1"/>
          </p:cNvPicPr>
          <p:nvPr/>
        </p:nvPicPr>
        <p:blipFill>
          <a:blip r:embed="rId2"/>
          <a:stretch>
            <a:fillRect/>
          </a:stretch>
        </p:blipFill>
        <p:spPr>
          <a:xfrm>
            <a:off x="512532" y="860137"/>
            <a:ext cx="7823868" cy="4225720"/>
          </a:xfrm>
          <a:prstGeom prst="rect">
            <a:avLst/>
          </a:prstGeom>
        </p:spPr>
      </p:pic>
    </p:spTree>
    <p:extLst>
      <p:ext uri="{BB962C8B-B14F-4D97-AF65-F5344CB8AC3E}">
        <p14:creationId xmlns:p14="http://schemas.microsoft.com/office/powerpoint/2010/main" val="14270548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B311C-C052-3050-0327-3C6E98D7E466}"/>
              </a:ext>
            </a:extLst>
          </p:cNvPr>
          <p:cNvSpPr>
            <a:spLocks noGrp="1"/>
          </p:cNvSpPr>
          <p:nvPr>
            <p:ph type="title"/>
          </p:nvPr>
        </p:nvSpPr>
        <p:spPr/>
        <p:txBody>
          <a:bodyPr>
            <a:normAutofit fontScale="90000"/>
          </a:bodyPr>
          <a:lstStyle/>
          <a:p>
            <a:pPr algn="ctr"/>
            <a:r>
              <a:rPr lang="en" dirty="0"/>
              <a:t>The Price Ranges against the room types, the colours are the different neighbourhoods</a:t>
            </a:r>
            <a:endParaRPr lang="en-GB" dirty="0"/>
          </a:p>
        </p:txBody>
      </p:sp>
      <p:pic>
        <p:nvPicPr>
          <p:cNvPr id="4" name="Picture 3">
            <a:extLst>
              <a:ext uri="{FF2B5EF4-FFF2-40B4-BE49-F238E27FC236}">
                <a16:creationId xmlns:a16="http://schemas.microsoft.com/office/drawing/2014/main" id="{DD6BC4F6-62AC-241C-044E-F3F8C6D4507D}"/>
              </a:ext>
            </a:extLst>
          </p:cNvPr>
          <p:cNvPicPr>
            <a:picLocks noChangeAspect="1"/>
          </p:cNvPicPr>
          <p:nvPr/>
        </p:nvPicPr>
        <p:blipFill>
          <a:blip r:embed="rId2"/>
          <a:stretch>
            <a:fillRect/>
          </a:stretch>
        </p:blipFill>
        <p:spPr>
          <a:xfrm>
            <a:off x="291524" y="1427019"/>
            <a:ext cx="8417836" cy="3664528"/>
          </a:xfrm>
          <a:prstGeom prst="rect">
            <a:avLst/>
          </a:prstGeom>
        </p:spPr>
      </p:pic>
      <mc:AlternateContent xmlns:mc="http://schemas.openxmlformats.org/markup-compatibility/2006" xmlns:p14="http://schemas.microsoft.com/office/powerpoint/2010/main">
        <mc:Choice Requires="p14">
          <p:contentPart p14:bwMode="auto" r:id="rId3">
            <p14:nvContentPartPr>
              <p14:cNvPr id="6" name="Ink 5">
                <a:extLst>
                  <a:ext uri="{FF2B5EF4-FFF2-40B4-BE49-F238E27FC236}">
                    <a16:creationId xmlns:a16="http://schemas.microsoft.com/office/drawing/2014/main" id="{553DB746-A579-8AEB-C3EA-E14120045C6D}"/>
                  </a:ext>
                </a:extLst>
              </p14:cNvPr>
              <p14:cNvContentPartPr/>
              <p14:nvPr/>
            </p14:nvContentPartPr>
            <p14:xfrm>
              <a:off x="2474440" y="3186900"/>
              <a:ext cx="1870560" cy="1252800"/>
            </p14:xfrm>
          </p:contentPart>
        </mc:Choice>
        <mc:Fallback xmlns="">
          <p:pic>
            <p:nvPicPr>
              <p:cNvPr id="6" name="Ink 5">
                <a:extLst>
                  <a:ext uri="{FF2B5EF4-FFF2-40B4-BE49-F238E27FC236}">
                    <a16:creationId xmlns:a16="http://schemas.microsoft.com/office/drawing/2014/main" id="{553DB746-A579-8AEB-C3EA-E14120045C6D}"/>
                  </a:ext>
                </a:extLst>
              </p:cNvPr>
              <p:cNvPicPr/>
              <p:nvPr/>
            </p:nvPicPr>
            <p:blipFill>
              <a:blip r:embed="rId4"/>
              <a:stretch>
                <a:fillRect/>
              </a:stretch>
            </p:blipFill>
            <p:spPr>
              <a:xfrm>
                <a:off x="2465800" y="3178260"/>
                <a:ext cx="1888200" cy="1270440"/>
              </a:xfrm>
              <a:prstGeom prst="rect">
                <a:avLst/>
              </a:prstGeom>
            </p:spPr>
          </p:pic>
        </mc:Fallback>
      </mc:AlternateContent>
    </p:spTree>
    <p:extLst>
      <p:ext uri="{BB962C8B-B14F-4D97-AF65-F5344CB8AC3E}">
        <p14:creationId xmlns:p14="http://schemas.microsoft.com/office/powerpoint/2010/main" val="24587932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325FA-C00B-49C0-E427-A600509C8882}"/>
              </a:ext>
            </a:extLst>
          </p:cNvPr>
          <p:cNvSpPr>
            <a:spLocks noGrp="1"/>
          </p:cNvSpPr>
          <p:nvPr>
            <p:ph type="title"/>
          </p:nvPr>
        </p:nvSpPr>
        <p:spPr/>
        <p:txBody>
          <a:bodyPr/>
          <a:lstStyle/>
          <a:p>
            <a:r>
              <a:rPr lang="en-GB" dirty="0"/>
              <a:t>Price of Hotel rooms by Neighbourhood</a:t>
            </a:r>
          </a:p>
        </p:txBody>
      </p:sp>
      <p:pic>
        <p:nvPicPr>
          <p:cNvPr id="3" name="Picture 2">
            <a:extLst>
              <a:ext uri="{FF2B5EF4-FFF2-40B4-BE49-F238E27FC236}">
                <a16:creationId xmlns:a16="http://schemas.microsoft.com/office/drawing/2014/main" id="{A77F54DE-3B3A-F871-0756-CDEA5A009C20}"/>
              </a:ext>
            </a:extLst>
          </p:cNvPr>
          <p:cNvPicPr>
            <a:picLocks noChangeAspect="1"/>
          </p:cNvPicPr>
          <p:nvPr/>
        </p:nvPicPr>
        <p:blipFill>
          <a:blip r:embed="rId2"/>
          <a:stretch>
            <a:fillRect/>
          </a:stretch>
        </p:blipFill>
        <p:spPr>
          <a:xfrm>
            <a:off x="849571" y="1428171"/>
            <a:ext cx="7366173" cy="3704305"/>
          </a:xfrm>
          <a:prstGeom prst="rect">
            <a:avLst/>
          </a:prstGeom>
        </p:spPr>
      </p:pic>
    </p:spTree>
    <p:extLst>
      <p:ext uri="{BB962C8B-B14F-4D97-AF65-F5344CB8AC3E}">
        <p14:creationId xmlns:p14="http://schemas.microsoft.com/office/powerpoint/2010/main" val="15256024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896A9-E388-9CA3-9E17-450ECF88CCF2}"/>
              </a:ext>
            </a:extLst>
          </p:cNvPr>
          <p:cNvSpPr>
            <a:spLocks noGrp="1"/>
          </p:cNvSpPr>
          <p:nvPr>
            <p:ph type="title"/>
          </p:nvPr>
        </p:nvSpPr>
        <p:spPr/>
        <p:txBody>
          <a:bodyPr>
            <a:normAutofit fontScale="90000"/>
          </a:bodyPr>
          <a:lstStyle/>
          <a:p>
            <a:pPr algn="ctr"/>
            <a:r>
              <a:rPr lang="en-GB" sz="2400" dirty="0">
                <a:latin typeface="Arial"/>
                <a:ea typeface="Arial"/>
                <a:cs typeface="Arial"/>
                <a:sym typeface="Arial"/>
              </a:rPr>
              <a:t>Do the Amenities of the property influence the prices charged ?</a:t>
            </a:r>
            <a:br>
              <a:rPr lang="en-GB" sz="2400" dirty="0">
                <a:latin typeface="Arial"/>
                <a:ea typeface="Arial"/>
                <a:cs typeface="Arial"/>
                <a:sym typeface="Arial"/>
              </a:rPr>
            </a:br>
            <a:endParaRPr lang="en-GB" dirty="0"/>
          </a:p>
        </p:txBody>
      </p:sp>
      <p:pic>
        <p:nvPicPr>
          <p:cNvPr id="8" name="Picture 7">
            <a:extLst>
              <a:ext uri="{FF2B5EF4-FFF2-40B4-BE49-F238E27FC236}">
                <a16:creationId xmlns:a16="http://schemas.microsoft.com/office/drawing/2014/main" id="{E57B8946-B8D0-7138-942F-ECD50E29F646}"/>
              </a:ext>
            </a:extLst>
          </p:cNvPr>
          <p:cNvPicPr>
            <a:picLocks noChangeAspect="1"/>
          </p:cNvPicPr>
          <p:nvPr/>
        </p:nvPicPr>
        <p:blipFill>
          <a:blip r:embed="rId2"/>
          <a:stretch>
            <a:fillRect/>
          </a:stretch>
        </p:blipFill>
        <p:spPr>
          <a:xfrm>
            <a:off x="1938544" y="1455967"/>
            <a:ext cx="5266912" cy="3559340"/>
          </a:xfrm>
          <a:prstGeom prst="rect">
            <a:avLst/>
          </a:prstGeom>
        </p:spPr>
      </p:pic>
    </p:spTree>
    <p:extLst>
      <p:ext uri="{BB962C8B-B14F-4D97-AF65-F5344CB8AC3E}">
        <p14:creationId xmlns:p14="http://schemas.microsoft.com/office/powerpoint/2010/main" val="41801146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98E-5201-8DD4-1855-CA07B0B1A49D}"/>
              </a:ext>
            </a:extLst>
          </p:cNvPr>
          <p:cNvSpPr>
            <a:spLocks noGrp="1"/>
          </p:cNvSpPr>
          <p:nvPr>
            <p:ph type="title"/>
          </p:nvPr>
        </p:nvSpPr>
        <p:spPr/>
        <p:txBody>
          <a:bodyPr>
            <a:normAutofit fontScale="90000"/>
          </a:bodyPr>
          <a:lstStyle/>
          <a:p>
            <a:pPr algn="ctr"/>
            <a:r>
              <a:rPr lang="en-GB" sz="2400" dirty="0">
                <a:latin typeface="Arial"/>
                <a:ea typeface="Arial"/>
                <a:cs typeface="Arial"/>
                <a:sym typeface="Arial"/>
              </a:rPr>
              <a:t>Do the Amenities of the property influence the prices charged ?</a:t>
            </a:r>
            <a:endParaRPr lang="en-GB" dirty="0"/>
          </a:p>
        </p:txBody>
      </p:sp>
      <p:pic>
        <p:nvPicPr>
          <p:cNvPr id="7" name="Picture 6">
            <a:extLst>
              <a:ext uri="{FF2B5EF4-FFF2-40B4-BE49-F238E27FC236}">
                <a16:creationId xmlns:a16="http://schemas.microsoft.com/office/drawing/2014/main" id="{E3CC6235-4EC6-FC6F-5B5A-7E1552FF18D0}"/>
              </a:ext>
            </a:extLst>
          </p:cNvPr>
          <p:cNvPicPr>
            <a:picLocks noChangeAspect="1"/>
          </p:cNvPicPr>
          <p:nvPr/>
        </p:nvPicPr>
        <p:blipFill>
          <a:blip r:embed="rId2"/>
          <a:stretch>
            <a:fillRect/>
          </a:stretch>
        </p:blipFill>
        <p:spPr>
          <a:xfrm>
            <a:off x="2145394" y="1307850"/>
            <a:ext cx="5343112" cy="3610835"/>
          </a:xfrm>
          <a:prstGeom prst="rect">
            <a:avLst/>
          </a:prstGeom>
        </p:spPr>
      </p:pic>
    </p:spTree>
    <p:extLst>
      <p:ext uri="{BB962C8B-B14F-4D97-AF65-F5344CB8AC3E}">
        <p14:creationId xmlns:p14="http://schemas.microsoft.com/office/powerpoint/2010/main" val="31083501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2C9FBC-5CB5-B242-8F19-9EFCDECA666D}"/>
              </a:ext>
            </a:extLst>
          </p:cNvPr>
          <p:cNvSpPr>
            <a:spLocks noGrp="1"/>
          </p:cNvSpPr>
          <p:nvPr>
            <p:ph type="title"/>
          </p:nvPr>
        </p:nvSpPr>
        <p:spPr/>
        <p:txBody>
          <a:bodyPr/>
          <a:lstStyle/>
          <a:p>
            <a:pPr algn="ctr"/>
            <a:r>
              <a:rPr lang="en-GB" dirty="0"/>
              <a:t>Conclusions</a:t>
            </a:r>
          </a:p>
        </p:txBody>
      </p:sp>
      <p:sp>
        <p:nvSpPr>
          <p:cNvPr id="3" name="Text Placeholder 2">
            <a:extLst>
              <a:ext uri="{FF2B5EF4-FFF2-40B4-BE49-F238E27FC236}">
                <a16:creationId xmlns:a16="http://schemas.microsoft.com/office/drawing/2014/main" id="{227877A6-503A-9880-F0D7-CEB1B2B38F79}"/>
              </a:ext>
            </a:extLst>
          </p:cNvPr>
          <p:cNvSpPr>
            <a:spLocks noGrp="1"/>
          </p:cNvSpPr>
          <p:nvPr>
            <p:ph type="body" idx="1"/>
          </p:nvPr>
        </p:nvSpPr>
        <p:spPr/>
        <p:txBody>
          <a:bodyPr/>
          <a:lstStyle/>
          <a:p>
            <a:r>
              <a:rPr lang="en-GB" sz="1400" dirty="0">
                <a:latin typeface="Arial"/>
                <a:ea typeface="Arial"/>
                <a:cs typeface="Arial"/>
                <a:sym typeface="Arial"/>
              </a:rPr>
              <a:t>1. Do different neighbourhoods influence the prices charged ?</a:t>
            </a:r>
          </a:p>
          <a:p>
            <a:pPr marL="146050" indent="0">
              <a:buNone/>
            </a:pPr>
            <a:endParaRPr lang="en-GB" sz="1400" dirty="0">
              <a:latin typeface="Arial"/>
              <a:ea typeface="Arial"/>
              <a:cs typeface="Arial"/>
              <a:sym typeface="Arial"/>
            </a:endParaRPr>
          </a:p>
          <a:p>
            <a:pPr marL="146050" indent="0">
              <a:buNone/>
            </a:pPr>
            <a:endParaRPr lang="en-GB" sz="1400" dirty="0">
              <a:latin typeface="Arial"/>
              <a:ea typeface="Arial"/>
              <a:cs typeface="Arial"/>
              <a:sym typeface="Arial"/>
            </a:endParaRPr>
          </a:p>
          <a:p>
            <a:pPr marL="146050" indent="0">
              <a:buNone/>
            </a:pPr>
            <a:r>
              <a:rPr lang="en-GB" sz="1400" dirty="0">
                <a:latin typeface="Arial"/>
                <a:ea typeface="Arial"/>
                <a:cs typeface="Arial"/>
                <a:sym typeface="Arial"/>
              </a:rPr>
              <a:t>YES, certain areas like Princes St, Leith St. and Old Town are some of the popular areas, and can be more expensive, depending on the type of accommodation . </a:t>
            </a:r>
          </a:p>
          <a:p>
            <a:pPr marL="146050" indent="0">
              <a:buNone/>
            </a:pPr>
            <a:r>
              <a:rPr lang="en-GB" sz="1400" dirty="0">
                <a:latin typeface="Arial"/>
                <a:ea typeface="Arial"/>
                <a:cs typeface="Arial"/>
                <a:sym typeface="Arial"/>
              </a:rPr>
              <a:t>They also have more choice of accommodation in all the differing types.</a:t>
            </a:r>
          </a:p>
          <a:p>
            <a:endParaRPr lang="en-GB" sz="1400" dirty="0">
              <a:latin typeface="Arial"/>
              <a:ea typeface="Arial"/>
              <a:cs typeface="Arial"/>
              <a:sym typeface="Arial"/>
            </a:endParaRPr>
          </a:p>
          <a:p>
            <a:endParaRPr lang="en-GB" sz="1400" dirty="0">
              <a:latin typeface="Arial"/>
              <a:ea typeface="Arial"/>
              <a:cs typeface="Arial"/>
              <a:sym typeface="Arial"/>
            </a:endParaRPr>
          </a:p>
          <a:p>
            <a:endParaRPr lang="en-GB" dirty="0"/>
          </a:p>
        </p:txBody>
      </p:sp>
    </p:spTree>
    <p:extLst>
      <p:ext uri="{BB962C8B-B14F-4D97-AF65-F5344CB8AC3E}">
        <p14:creationId xmlns:p14="http://schemas.microsoft.com/office/powerpoint/2010/main" val="30786620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2C980B-146C-A6EB-71B6-E88CC295E725}"/>
              </a:ext>
            </a:extLst>
          </p:cNvPr>
          <p:cNvSpPr>
            <a:spLocks noGrp="1"/>
          </p:cNvSpPr>
          <p:nvPr>
            <p:ph type="title"/>
          </p:nvPr>
        </p:nvSpPr>
        <p:spPr/>
        <p:txBody>
          <a:bodyPr/>
          <a:lstStyle/>
          <a:p>
            <a:pPr algn="ctr"/>
            <a:r>
              <a:rPr lang="en-GB" dirty="0"/>
              <a:t>Conclusions</a:t>
            </a:r>
          </a:p>
        </p:txBody>
      </p:sp>
      <p:sp>
        <p:nvSpPr>
          <p:cNvPr id="3" name="Text Placeholder 2">
            <a:extLst>
              <a:ext uri="{FF2B5EF4-FFF2-40B4-BE49-F238E27FC236}">
                <a16:creationId xmlns:a16="http://schemas.microsoft.com/office/drawing/2014/main" id="{B0E7AA25-2849-F375-D484-9C6696BEF0B5}"/>
              </a:ext>
            </a:extLst>
          </p:cNvPr>
          <p:cNvSpPr>
            <a:spLocks noGrp="1"/>
          </p:cNvSpPr>
          <p:nvPr>
            <p:ph type="body" idx="1"/>
          </p:nvPr>
        </p:nvSpPr>
        <p:spPr/>
        <p:txBody>
          <a:bodyPr/>
          <a:lstStyle/>
          <a:p>
            <a:r>
              <a:rPr lang="en-GB" sz="1400" dirty="0">
                <a:latin typeface="Arial"/>
                <a:ea typeface="Arial"/>
                <a:cs typeface="Arial"/>
                <a:sym typeface="Arial"/>
              </a:rPr>
              <a:t>Do the Amenities of the property influence the prices charged ?</a:t>
            </a:r>
          </a:p>
          <a:p>
            <a:endParaRPr lang="en-GB" sz="1400" dirty="0">
              <a:latin typeface="Arial"/>
              <a:ea typeface="Arial"/>
              <a:cs typeface="Arial"/>
              <a:sym typeface="Arial"/>
            </a:endParaRPr>
          </a:p>
          <a:p>
            <a:pPr marL="146050" indent="0">
              <a:buNone/>
            </a:pPr>
            <a:r>
              <a:rPr lang="en-GB" sz="1400" dirty="0">
                <a:latin typeface="Arial"/>
                <a:ea typeface="Arial"/>
                <a:cs typeface="Arial"/>
                <a:sym typeface="Arial"/>
              </a:rPr>
              <a:t>Yes, the Entire home/apartments are among the highest prices of all property types available.</a:t>
            </a:r>
          </a:p>
          <a:p>
            <a:pPr marL="146050" indent="0">
              <a:buNone/>
            </a:pPr>
            <a:r>
              <a:rPr lang="en-GB" sz="1400" dirty="0">
                <a:latin typeface="Arial"/>
                <a:ea typeface="Arial"/>
                <a:cs typeface="Arial"/>
                <a:sym typeface="Arial"/>
              </a:rPr>
              <a:t>The shared rooms are by far the cheapest, but only available in certain locations, the price is held low in the popular locations because of the Amenities of the accommodation on offer.</a:t>
            </a:r>
          </a:p>
          <a:p>
            <a:endParaRPr lang="en-GB" dirty="0"/>
          </a:p>
        </p:txBody>
      </p:sp>
    </p:spTree>
    <p:extLst>
      <p:ext uri="{BB962C8B-B14F-4D97-AF65-F5344CB8AC3E}">
        <p14:creationId xmlns:p14="http://schemas.microsoft.com/office/powerpoint/2010/main" val="25629242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title"/>
          </p:nvPr>
        </p:nvSpPr>
        <p:spPr>
          <a:xfrm>
            <a:off x="1297500" y="393750"/>
            <a:ext cx="7038900" cy="914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sz="3200">
                <a:solidFill>
                  <a:srgbClr val="FFFFFF"/>
                </a:solidFill>
                <a:latin typeface="Arial"/>
                <a:ea typeface="Arial"/>
                <a:cs typeface="Arial"/>
                <a:sym typeface="Arial"/>
              </a:rPr>
              <a:t>Table of contents</a:t>
            </a:r>
            <a:endParaRPr>
              <a:solidFill>
                <a:srgbClr val="FFFFFF"/>
              </a:solidFill>
            </a:endParaRPr>
          </a:p>
        </p:txBody>
      </p:sp>
      <p:sp>
        <p:nvSpPr>
          <p:cNvPr id="141" name="Google Shape;141;p14"/>
          <p:cNvSpPr txBox="1">
            <a:spLocks noGrp="1"/>
          </p:cNvSpPr>
          <p:nvPr>
            <p:ph type="body" idx="1"/>
          </p:nvPr>
        </p:nvSpPr>
        <p:spPr>
          <a:xfrm>
            <a:off x="623675" y="1590000"/>
            <a:ext cx="7712700" cy="2924700"/>
          </a:xfrm>
          <a:prstGeom prst="rect">
            <a:avLst/>
          </a:prstGeom>
        </p:spPr>
        <p:txBody>
          <a:bodyPr spcFirstLastPara="1" wrap="square" lIns="91425" tIns="91425" rIns="91425" bIns="91425" anchor="t" anchorCtr="0">
            <a:normAutofit/>
          </a:bodyPr>
          <a:lstStyle/>
          <a:p>
            <a:pPr marL="0" lvl="0" indent="0" algn="ctr" rtl="0">
              <a:lnSpc>
                <a:spcPct val="120000"/>
              </a:lnSpc>
              <a:spcBef>
                <a:spcPts val="1000"/>
              </a:spcBef>
              <a:spcAft>
                <a:spcPts val="0"/>
              </a:spcAft>
              <a:buNone/>
            </a:pPr>
            <a:r>
              <a:rPr lang="en" sz="2000" dirty="0">
                <a:latin typeface="Arial"/>
                <a:ea typeface="Arial"/>
                <a:cs typeface="Arial"/>
                <a:sym typeface="Arial"/>
              </a:rPr>
              <a:t>“Air BnB”</a:t>
            </a:r>
            <a:endParaRPr sz="2000" dirty="0">
              <a:latin typeface="Arial"/>
              <a:ea typeface="Arial"/>
              <a:cs typeface="Arial"/>
              <a:sym typeface="Arial"/>
            </a:endParaRPr>
          </a:p>
          <a:p>
            <a:pPr marL="0" lvl="0" indent="0" algn="l" rtl="0">
              <a:lnSpc>
                <a:spcPct val="120000"/>
              </a:lnSpc>
              <a:spcBef>
                <a:spcPts val="1000"/>
              </a:spcBef>
              <a:spcAft>
                <a:spcPts val="0"/>
              </a:spcAft>
              <a:buNone/>
            </a:pPr>
            <a:r>
              <a:rPr lang="en" sz="2000" dirty="0">
                <a:latin typeface="Arial"/>
                <a:ea typeface="Arial"/>
                <a:cs typeface="Arial"/>
                <a:sym typeface="Arial"/>
              </a:rPr>
              <a:t>•1. Do </a:t>
            </a:r>
            <a:r>
              <a:rPr lang="en-GB" sz="2000" dirty="0">
                <a:latin typeface="Arial"/>
                <a:ea typeface="Arial"/>
                <a:cs typeface="Arial"/>
                <a:sym typeface="Arial"/>
              </a:rPr>
              <a:t>different neighbourhoods influence the prices charged ?</a:t>
            </a:r>
            <a:endParaRPr sz="2000" dirty="0">
              <a:latin typeface="Arial"/>
              <a:ea typeface="Arial"/>
              <a:cs typeface="Arial"/>
              <a:sym typeface="Arial"/>
            </a:endParaRPr>
          </a:p>
          <a:p>
            <a:pPr marL="0" lvl="0" indent="0" algn="l" rtl="0">
              <a:lnSpc>
                <a:spcPct val="120000"/>
              </a:lnSpc>
              <a:spcBef>
                <a:spcPts val="1000"/>
              </a:spcBef>
              <a:spcAft>
                <a:spcPts val="0"/>
              </a:spcAft>
              <a:buNone/>
            </a:pPr>
            <a:r>
              <a:rPr lang="en" sz="2000" dirty="0">
                <a:latin typeface="Arial"/>
                <a:ea typeface="Arial"/>
                <a:cs typeface="Arial"/>
                <a:sym typeface="Arial"/>
              </a:rPr>
              <a:t>•2. Do the Amenities of the property influence the prices charged ?</a:t>
            </a:r>
            <a:endParaRPr sz="2000" dirty="0">
              <a:latin typeface="Arial"/>
              <a:ea typeface="Arial"/>
              <a:cs typeface="Arial"/>
              <a:sym typeface="Arial"/>
            </a:endParaRPr>
          </a:p>
          <a:p>
            <a:pPr marL="0" lvl="0" indent="0" algn="l" rtl="0">
              <a:lnSpc>
                <a:spcPct val="120000"/>
              </a:lnSpc>
              <a:spcBef>
                <a:spcPts val="1000"/>
              </a:spcBef>
              <a:spcAft>
                <a:spcPts val="0"/>
              </a:spcAft>
              <a:buNone/>
            </a:pPr>
            <a:r>
              <a:rPr lang="en" sz="2000" dirty="0">
                <a:latin typeface="Arial"/>
                <a:ea typeface="Arial"/>
                <a:cs typeface="Arial"/>
                <a:sym typeface="Arial"/>
              </a:rPr>
              <a:t>•3. Creating answers from the data</a:t>
            </a:r>
            <a:endParaRPr sz="2000" dirty="0">
              <a:latin typeface="Arial"/>
              <a:ea typeface="Arial"/>
              <a:cs typeface="Arial"/>
              <a:sym typeface="Arial"/>
            </a:endParaRPr>
          </a:p>
          <a:p>
            <a:pPr marL="0" lvl="0" indent="0" algn="l" rtl="0">
              <a:lnSpc>
                <a:spcPct val="120000"/>
              </a:lnSpc>
              <a:spcBef>
                <a:spcPts val="1000"/>
              </a:spcBef>
              <a:spcAft>
                <a:spcPts val="0"/>
              </a:spcAft>
              <a:buNone/>
            </a:pPr>
            <a:r>
              <a:rPr lang="en" sz="2000" dirty="0">
                <a:latin typeface="Arial"/>
                <a:ea typeface="Arial"/>
                <a:cs typeface="Arial"/>
                <a:sym typeface="Arial"/>
              </a:rPr>
              <a:t>•4. Conclusion</a:t>
            </a:r>
            <a:endParaRPr sz="2000" dirty="0">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15"/>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rmAutofit fontScale="90000"/>
          </a:bodyPr>
          <a:lstStyle/>
          <a:p>
            <a:r>
              <a:rPr lang="en-GB" sz="3200" dirty="0">
                <a:latin typeface="Arial"/>
                <a:ea typeface="Arial"/>
                <a:cs typeface="Arial"/>
                <a:sym typeface="Arial"/>
              </a:rPr>
              <a:t>Do different neighbourhoods influence the prices charged ?</a:t>
            </a:r>
            <a:br>
              <a:rPr lang="en-GB" sz="3200" dirty="0">
                <a:latin typeface="Arial"/>
                <a:ea typeface="Arial"/>
                <a:cs typeface="Arial"/>
                <a:sym typeface="Arial"/>
              </a:rPr>
            </a:br>
            <a:endParaRPr sz="3200" dirty="0">
              <a:latin typeface="Arial"/>
              <a:ea typeface="Arial"/>
              <a:cs typeface="Arial"/>
              <a:sym typeface="Arial"/>
            </a:endParaRPr>
          </a:p>
          <a:p>
            <a:pPr marL="0" lvl="0" indent="0" algn="ctr" rtl="0">
              <a:lnSpc>
                <a:spcPct val="120000"/>
              </a:lnSpc>
              <a:spcBef>
                <a:spcPts val="1000"/>
              </a:spcBef>
              <a:spcAft>
                <a:spcPts val="0"/>
              </a:spcAft>
              <a:buNone/>
            </a:pPr>
            <a:r>
              <a:rPr lang="en" sz="1800" dirty="0">
                <a:latin typeface="Arial"/>
                <a:ea typeface="Arial"/>
                <a:cs typeface="Arial"/>
                <a:sym typeface="Arial"/>
              </a:rPr>
              <a:t>Using data stored </a:t>
            </a:r>
            <a:r>
              <a:rPr lang="en-GB" sz="1800" dirty="0">
                <a:latin typeface="Arial"/>
                <a:ea typeface="Arial"/>
                <a:cs typeface="Arial"/>
                <a:sym typeface="Arial"/>
              </a:rPr>
              <a:t>on the Air </a:t>
            </a:r>
            <a:r>
              <a:rPr lang="en-GB" sz="1800" dirty="0" err="1">
                <a:latin typeface="Arial"/>
                <a:ea typeface="Arial"/>
                <a:cs typeface="Arial"/>
                <a:sym typeface="Arial"/>
              </a:rPr>
              <a:t>Bnb</a:t>
            </a:r>
            <a:r>
              <a:rPr lang="en-GB" sz="1800" dirty="0">
                <a:latin typeface="Arial"/>
                <a:ea typeface="Arial"/>
                <a:cs typeface="Arial"/>
                <a:sym typeface="Arial"/>
              </a:rPr>
              <a:t> Public Data website.</a:t>
            </a:r>
            <a:endParaRPr sz="1800" dirty="0">
              <a:latin typeface="Arial"/>
              <a:ea typeface="Arial"/>
              <a:cs typeface="Arial"/>
              <a:sym typeface="Arial"/>
            </a:endParaRPr>
          </a:p>
          <a:p>
            <a:pPr marL="0" lvl="0" indent="0" algn="l" rtl="0">
              <a:spcBef>
                <a:spcPts val="0"/>
              </a:spcBef>
              <a:spcAft>
                <a:spcPts val="0"/>
              </a:spcAft>
              <a:buNone/>
            </a:pPr>
            <a:endParaRPr sz="3200" dirty="0">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6"/>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sz="3200">
                <a:latin typeface="Arial"/>
                <a:ea typeface="Arial"/>
                <a:cs typeface="Arial"/>
                <a:sym typeface="Arial"/>
              </a:rPr>
              <a:t>Searching the data for any correlation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7"/>
          <p:cNvSpPr txBox="1">
            <a:spLocks noGrp="1"/>
          </p:cNvSpPr>
          <p:nvPr>
            <p:ph type="body" idx="1"/>
          </p:nvPr>
        </p:nvSpPr>
        <p:spPr>
          <a:xfrm>
            <a:off x="907975" y="83260"/>
            <a:ext cx="6936000" cy="523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t>The quantity of available accomodation in the different neighbourhoods of Edinburgh.</a:t>
            </a:r>
            <a:endParaRPr dirty="0"/>
          </a:p>
        </p:txBody>
      </p:sp>
      <p:pic>
        <p:nvPicPr>
          <p:cNvPr id="2" name="Picture 1">
            <a:extLst>
              <a:ext uri="{FF2B5EF4-FFF2-40B4-BE49-F238E27FC236}">
                <a16:creationId xmlns:a16="http://schemas.microsoft.com/office/drawing/2014/main" id="{43C019C0-55C6-71B9-FB6C-913784B788DF}"/>
              </a:ext>
            </a:extLst>
          </p:cNvPr>
          <p:cNvPicPr>
            <a:picLocks noChangeAspect="1"/>
          </p:cNvPicPr>
          <p:nvPr/>
        </p:nvPicPr>
        <p:blipFill>
          <a:blip r:embed="rId5"/>
          <a:stretch>
            <a:fillRect/>
          </a:stretch>
        </p:blipFill>
        <p:spPr>
          <a:xfrm>
            <a:off x="140335" y="640715"/>
            <a:ext cx="8863330" cy="3929380"/>
          </a:xfrm>
          <a:prstGeom prst="rect">
            <a:avLst/>
          </a:prstGeom>
        </p:spPr>
      </p:pic>
      <p:pic>
        <p:nvPicPr>
          <p:cNvPr id="3" name="Bar Chart">
            <a:hlinkClick r:id="" action="ppaction://media"/>
            <a:extLst>
              <a:ext uri="{FF2B5EF4-FFF2-40B4-BE49-F238E27FC236}">
                <a16:creationId xmlns:a16="http://schemas.microsoft.com/office/drawing/2014/main" id="{EA355DA6-6D05-45C0-85C0-F935F1A6192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071175" y="4603750"/>
            <a:ext cx="609600" cy="609600"/>
          </a:xfrm>
          <a:prstGeom prst="rect">
            <a:avLst/>
          </a:prstGeom>
        </p:spPr>
      </p:pic>
      <mc:AlternateContent xmlns:mc="http://schemas.openxmlformats.org/markup-compatibility/2006" xmlns:p14="http://schemas.microsoft.com/office/powerpoint/2010/main">
        <mc:Choice Requires="p14">
          <p:contentPart p14:bwMode="auto" r:id="rId7">
            <p14:nvContentPartPr>
              <p14:cNvPr id="6" name="Ink 5">
                <a:extLst>
                  <a:ext uri="{FF2B5EF4-FFF2-40B4-BE49-F238E27FC236}">
                    <a16:creationId xmlns:a16="http://schemas.microsoft.com/office/drawing/2014/main" id="{8AD0ECF5-6CDF-2161-67E7-3F95C6787056}"/>
                  </a:ext>
                </a:extLst>
              </p14:cNvPr>
              <p14:cNvContentPartPr/>
              <p14:nvPr/>
            </p14:nvContentPartPr>
            <p14:xfrm>
              <a:off x="2978695" y="3537502"/>
              <a:ext cx="29160" cy="418320"/>
            </p14:xfrm>
          </p:contentPart>
        </mc:Choice>
        <mc:Fallback xmlns="">
          <p:pic>
            <p:nvPicPr>
              <p:cNvPr id="6" name="Ink 5">
                <a:extLst>
                  <a:ext uri="{FF2B5EF4-FFF2-40B4-BE49-F238E27FC236}">
                    <a16:creationId xmlns:a16="http://schemas.microsoft.com/office/drawing/2014/main" id="{8AD0ECF5-6CDF-2161-67E7-3F95C6787056}"/>
                  </a:ext>
                </a:extLst>
              </p:cNvPr>
              <p:cNvPicPr/>
              <p:nvPr/>
            </p:nvPicPr>
            <p:blipFill>
              <a:blip r:embed="rId8"/>
              <a:stretch>
                <a:fillRect/>
              </a:stretch>
            </p:blipFill>
            <p:spPr>
              <a:xfrm>
                <a:off x="2924695" y="3429502"/>
                <a:ext cx="136800" cy="63396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7" name="Ink 6">
                <a:extLst>
                  <a:ext uri="{FF2B5EF4-FFF2-40B4-BE49-F238E27FC236}">
                    <a16:creationId xmlns:a16="http://schemas.microsoft.com/office/drawing/2014/main" id="{14FB9048-1D30-8058-8477-446831D5A406}"/>
                  </a:ext>
                </a:extLst>
              </p14:cNvPr>
              <p14:cNvContentPartPr/>
              <p14:nvPr/>
            </p14:nvContentPartPr>
            <p14:xfrm>
              <a:off x="6185935" y="3158422"/>
              <a:ext cx="28440" cy="1191960"/>
            </p14:xfrm>
          </p:contentPart>
        </mc:Choice>
        <mc:Fallback xmlns="">
          <p:pic>
            <p:nvPicPr>
              <p:cNvPr id="7" name="Ink 6">
                <a:extLst>
                  <a:ext uri="{FF2B5EF4-FFF2-40B4-BE49-F238E27FC236}">
                    <a16:creationId xmlns:a16="http://schemas.microsoft.com/office/drawing/2014/main" id="{14FB9048-1D30-8058-8477-446831D5A406}"/>
                  </a:ext>
                </a:extLst>
              </p:cNvPr>
              <p:cNvPicPr/>
              <p:nvPr/>
            </p:nvPicPr>
            <p:blipFill>
              <a:blip r:embed="rId10"/>
              <a:stretch>
                <a:fillRect/>
              </a:stretch>
            </p:blipFill>
            <p:spPr>
              <a:xfrm>
                <a:off x="6131935" y="3050782"/>
                <a:ext cx="136080" cy="1407600"/>
              </a:xfrm>
              <a:prstGeom prst="rect">
                <a:avLst/>
              </a:prstGeom>
            </p:spPr>
          </p:pic>
        </mc:Fallback>
      </mc:AlternateContent>
      <p:sp>
        <p:nvSpPr>
          <p:cNvPr id="8" name="TextBox 7">
            <a:extLst>
              <a:ext uri="{FF2B5EF4-FFF2-40B4-BE49-F238E27FC236}">
                <a16:creationId xmlns:a16="http://schemas.microsoft.com/office/drawing/2014/main" id="{F007AAB8-F02E-E50A-E8D3-9F718F76CD8E}"/>
              </a:ext>
            </a:extLst>
          </p:cNvPr>
          <p:cNvSpPr txBox="1"/>
          <p:nvPr/>
        </p:nvSpPr>
        <p:spPr>
          <a:xfrm>
            <a:off x="2618477" y="1161253"/>
            <a:ext cx="997560" cy="523220"/>
          </a:xfrm>
          <a:prstGeom prst="rect">
            <a:avLst/>
          </a:prstGeom>
          <a:noFill/>
        </p:spPr>
        <p:txBody>
          <a:bodyPr wrap="square" rtlCol="0">
            <a:spAutoFit/>
          </a:bodyPr>
          <a:lstStyle/>
          <a:p>
            <a:r>
              <a:rPr lang="en-GB" dirty="0"/>
              <a:t>Deans Village</a:t>
            </a:r>
          </a:p>
        </p:txBody>
      </p:sp>
      <p:sp>
        <p:nvSpPr>
          <p:cNvPr id="9" name="TextBox 8">
            <a:extLst>
              <a:ext uri="{FF2B5EF4-FFF2-40B4-BE49-F238E27FC236}">
                <a16:creationId xmlns:a16="http://schemas.microsoft.com/office/drawing/2014/main" id="{2594AAB5-F805-87FA-31FD-2237769BAE06}"/>
              </a:ext>
            </a:extLst>
          </p:cNvPr>
          <p:cNvSpPr txBox="1"/>
          <p:nvPr/>
        </p:nvSpPr>
        <p:spPr>
          <a:xfrm>
            <a:off x="6214375" y="793118"/>
            <a:ext cx="858982" cy="646331"/>
          </a:xfrm>
          <a:prstGeom prst="rect">
            <a:avLst/>
          </a:prstGeom>
          <a:noFill/>
        </p:spPr>
        <p:txBody>
          <a:bodyPr wrap="square" rtlCol="0">
            <a:spAutoFit/>
          </a:bodyPr>
          <a:lstStyle/>
          <a:p>
            <a:r>
              <a:rPr lang="en-GB" sz="900" dirty="0"/>
              <a:t>Old Town, Princes Street &amp; Leith Street</a:t>
            </a:r>
          </a:p>
        </p:txBody>
      </p:sp>
    </p:spTree>
  </p:cSld>
  <p:clrMapOvr>
    <a:masterClrMapping/>
  </p:clrMapOvr>
  <mc:AlternateContent xmlns:mc="http://schemas.openxmlformats.org/markup-compatibility/2006" xmlns:p14="http://schemas.microsoft.com/office/powerpoint/2010/main">
    <mc:Choice Requires="p14">
      <p:transition spd="slow" p14:dur="2000" advTm="29336"/>
    </mc:Choice>
    <mc:Fallback xmlns="">
      <p:transition spd="slow" advTm="29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933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60606">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0"/>
            <a:lum/>
          </a:blip>
          <a:srcRect/>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396F8-4078-03B3-05AA-91D4A4508F51}"/>
              </a:ext>
            </a:extLst>
          </p:cNvPr>
          <p:cNvSpPr>
            <a:spLocks noGrp="1"/>
          </p:cNvSpPr>
          <p:nvPr>
            <p:ph type="title"/>
          </p:nvPr>
        </p:nvSpPr>
        <p:spPr/>
        <p:txBody>
          <a:bodyPr/>
          <a:lstStyle/>
          <a:p>
            <a:endParaRPr lang="en-GB"/>
          </a:p>
        </p:txBody>
      </p:sp>
      <p:graphicFrame>
        <p:nvGraphicFramePr>
          <p:cNvPr id="5" name="Object 4">
            <a:extLst>
              <a:ext uri="{FF2B5EF4-FFF2-40B4-BE49-F238E27FC236}">
                <a16:creationId xmlns:a16="http://schemas.microsoft.com/office/drawing/2014/main" id="{544B74EA-D6EC-9F77-9B4C-07D0EE733063}"/>
              </a:ext>
            </a:extLst>
          </p:cNvPr>
          <p:cNvGraphicFramePr>
            <a:graphicFrameLocks noChangeAspect="1"/>
          </p:cNvGraphicFramePr>
          <p:nvPr>
            <p:extLst>
              <p:ext uri="{D42A27DB-BD31-4B8C-83A1-F6EECF244321}">
                <p14:modId xmlns:p14="http://schemas.microsoft.com/office/powerpoint/2010/main" val="602753553"/>
              </p:ext>
            </p:extLst>
          </p:nvPr>
        </p:nvGraphicFramePr>
        <p:xfrm>
          <a:off x="0" y="0"/>
          <a:ext cx="9432925" cy="5143500"/>
        </p:xfrm>
        <a:graphic>
          <a:graphicData uri="http://schemas.openxmlformats.org/presentationml/2006/ole">
            <mc:AlternateContent xmlns:mc="http://schemas.openxmlformats.org/markup-compatibility/2006">
              <mc:Choice xmlns:v="urn:schemas-microsoft-com:vml" Requires="v">
                <p:oleObj name="Bitmap Image" r:id="rId3" imgW="13534920" imgH="7381800" progId="PBrush">
                  <p:embed/>
                </p:oleObj>
              </mc:Choice>
              <mc:Fallback>
                <p:oleObj name="Bitmap Image" r:id="rId3" imgW="13534920" imgH="7381800" progId="PBrush">
                  <p:embed/>
                  <p:pic>
                    <p:nvPicPr>
                      <p:cNvPr id="0" name=""/>
                      <p:cNvPicPr/>
                      <p:nvPr/>
                    </p:nvPicPr>
                    <p:blipFill>
                      <a:blip r:embed="rId4"/>
                      <a:stretch>
                        <a:fillRect/>
                      </a:stretch>
                    </p:blipFill>
                    <p:spPr>
                      <a:xfrm>
                        <a:off x="0" y="0"/>
                        <a:ext cx="9432925" cy="5143500"/>
                      </a:xfrm>
                      <a:prstGeom prst="rect">
                        <a:avLst/>
                      </a:prstGeom>
                    </p:spPr>
                  </p:pic>
                </p:oleObj>
              </mc:Fallback>
            </mc:AlternateContent>
          </a:graphicData>
        </a:graphic>
      </p:graphicFrame>
      <mc:AlternateContent xmlns:mc="http://schemas.openxmlformats.org/markup-compatibility/2006" xmlns:p14="http://schemas.microsoft.com/office/powerpoint/2010/main">
        <mc:Choice Requires="p14">
          <p:contentPart p14:bwMode="auto" r:id="rId5">
            <p14:nvContentPartPr>
              <p14:cNvPr id="3" name="Ink 2">
                <a:extLst>
                  <a:ext uri="{FF2B5EF4-FFF2-40B4-BE49-F238E27FC236}">
                    <a16:creationId xmlns:a16="http://schemas.microsoft.com/office/drawing/2014/main" id="{D1EF2823-0471-06EA-757C-7076864BA5AE}"/>
                  </a:ext>
                </a:extLst>
              </p14:cNvPr>
              <p14:cNvContentPartPr/>
              <p14:nvPr/>
            </p14:nvContentPartPr>
            <p14:xfrm>
              <a:off x="4152760" y="3201070"/>
              <a:ext cx="1701000" cy="387360"/>
            </p14:xfrm>
          </p:contentPart>
        </mc:Choice>
        <mc:Fallback xmlns="">
          <p:pic>
            <p:nvPicPr>
              <p:cNvPr id="3" name="Ink 2">
                <a:extLst>
                  <a:ext uri="{FF2B5EF4-FFF2-40B4-BE49-F238E27FC236}">
                    <a16:creationId xmlns:a16="http://schemas.microsoft.com/office/drawing/2014/main" id="{D1EF2823-0471-06EA-757C-7076864BA5AE}"/>
                  </a:ext>
                </a:extLst>
              </p:cNvPr>
              <p:cNvPicPr/>
              <p:nvPr/>
            </p:nvPicPr>
            <p:blipFill>
              <a:blip r:embed="rId6"/>
              <a:stretch>
                <a:fillRect/>
              </a:stretch>
            </p:blipFill>
            <p:spPr>
              <a:xfrm>
                <a:off x="4099120" y="3093070"/>
                <a:ext cx="1808640" cy="60300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 name="Ink 3">
                <a:extLst>
                  <a:ext uri="{FF2B5EF4-FFF2-40B4-BE49-F238E27FC236}">
                    <a16:creationId xmlns:a16="http://schemas.microsoft.com/office/drawing/2014/main" id="{CD2065B4-CD72-44EE-0697-1682C2E2A226}"/>
                  </a:ext>
                </a:extLst>
              </p14:cNvPr>
              <p14:cNvContentPartPr/>
              <p14:nvPr/>
            </p14:nvContentPartPr>
            <p14:xfrm>
              <a:off x="5873560" y="2557390"/>
              <a:ext cx="235800" cy="471960"/>
            </p14:xfrm>
          </p:contentPart>
        </mc:Choice>
        <mc:Fallback xmlns="">
          <p:pic>
            <p:nvPicPr>
              <p:cNvPr id="4" name="Ink 3">
                <a:extLst>
                  <a:ext uri="{FF2B5EF4-FFF2-40B4-BE49-F238E27FC236}">
                    <a16:creationId xmlns:a16="http://schemas.microsoft.com/office/drawing/2014/main" id="{CD2065B4-CD72-44EE-0697-1682C2E2A226}"/>
                  </a:ext>
                </a:extLst>
              </p:cNvPr>
              <p:cNvPicPr/>
              <p:nvPr/>
            </p:nvPicPr>
            <p:blipFill>
              <a:blip r:embed="rId8"/>
              <a:stretch>
                <a:fillRect/>
              </a:stretch>
            </p:blipFill>
            <p:spPr>
              <a:xfrm>
                <a:off x="5819560" y="2449390"/>
                <a:ext cx="343440" cy="687600"/>
              </a:xfrm>
              <a:prstGeom prst="rect">
                <a:avLst/>
              </a:prstGeom>
            </p:spPr>
          </p:pic>
        </mc:Fallback>
      </mc:AlternateContent>
      <mc:AlternateContent xmlns:mc="http://schemas.openxmlformats.org/markup-compatibility/2006" xmlns:p14="http://schemas.microsoft.com/office/powerpoint/2010/main">
        <mc:Choice Requires="p14">
          <p:contentPart p14:bwMode="auto" r:id="rId9">
            <p14:nvContentPartPr>
              <p14:cNvPr id="6" name="Ink 5">
                <a:extLst>
                  <a:ext uri="{FF2B5EF4-FFF2-40B4-BE49-F238E27FC236}">
                    <a16:creationId xmlns:a16="http://schemas.microsoft.com/office/drawing/2014/main" id="{9FC7FB11-09B9-09F8-B6AD-F2DDB0DEE9DE}"/>
                  </a:ext>
                </a:extLst>
              </p14:cNvPr>
              <p14:cNvContentPartPr/>
              <p14:nvPr/>
            </p14:nvContentPartPr>
            <p14:xfrm>
              <a:off x="4107400" y="3283870"/>
              <a:ext cx="2402280" cy="1421640"/>
            </p14:xfrm>
          </p:contentPart>
        </mc:Choice>
        <mc:Fallback xmlns="">
          <p:pic>
            <p:nvPicPr>
              <p:cNvPr id="6" name="Ink 5">
                <a:extLst>
                  <a:ext uri="{FF2B5EF4-FFF2-40B4-BE49-F238E27FC236}">
                    <a16:creationId xmlns:a16="http://schemas.microsoft.com/office/drawing/2014/main" id="{9FC7FB11-09B9-09F8-B6AD-F2DDB0DEE9DE}"/>
                  </a:ext>
                </a:extLst>
              </p:cNvPr>
              <p:cNvPicPr/>
              <p:nvPr/>
            </p:nvPicPr>
            <p:blipFill>
              <a:blip r:embed="rId10"/>
              <a:stretch>
                <a:fillRect/>
              </a:stretch>
            </p:blipFill>
            <p:spPr>
              <a:xfrm>
                <a:off x="4098400" y="3274870"/>
                <a:ext cx="2419920" cy="143928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8" name="Ink 7">
                <a:extLst>
                  <a:ext uri="{FF2B5EF4-FFF2-40B4-BE49-F238E27FC236}">
                    <a16:creationId xmlns:a16="http://schemas.microsoft.com/office/drawing/2014/main" id="{016C8FDA-EB91-4BE7-73BB-C2CE341F09B1}"/>
                  </a:ext>
                </a:extLst>
              </p14:cNvPr>
              <p14:cNvContentPartPr/>
              <p14:nvPr/>
            </p14:nvContentPartPr>
            <p14:xfrm>
              <a:off x="5327440" y="3873190"/>
              <a:ext cx="697680" cy="13320"/>
            </p14:xfrm>
          </p:contentPart>
        </mc:Choice>
        <mc:Fallback xmlns="">
          <p:pic>
            <p:nvPicPr>
              <p:cNvPr id="8" name="Ink 7">
                <a:extLst>
                  <a:ext uri="{FF2B5EF4-FFF2-40B4-BE49-F238E27FC236}">
                    <a16:creationId xmlns:a16="http://schemas.microsoft.com/office/drawing/2014/main" id="{016C8FDA-EB91-4BE7-73BB-C2CE341F09B1}"/>
                  </a:ext>
                </a:extLst>
              </p:cNvPr>
              <p:cNvPicPr/>
              <p:nvPr/>
            </p:nvPicPr>
            <p:blipFill>
              <a:blip r:embed="rId12"/>
              <a:stretch>
                <a:fillRect/>
              </a:stretch>
            </p:blipFill>
            <p:spPr>
              <a:xfrm>
                <a:off x="5273440" y="3765550"/>
                <a:ext cx="805320" cy="228960"/>
              </a:xfrm>
              <a:prstGeom prst="rect">
                <a:avLst/>
              </a:prstGeom>
            </p:spPr>
          </p:pic>
        </mc:Fallback>
      </mc:AlternateContent>
      <p:sp>
        <p:nvSpPr>
          <p:cNvPr id="9" name="TextBox 8">
            <a:extLst>
              <a:ext uri="{FF2B5EF4-FFF2-40B4-BE49-F238E27FC236}">
                <a16:creationId xmlns:a16="http://schemas.microsoft.com/office/drawing/2014/main" id="{406BAA6D-10C7-F0FF-A03E-CA8580B943BD}"/>
              </a:ext>
            </a:extLst>
          </p:cNvPr>
          <p:cNvSpPr txBox="1"/>
          <p:nvPr/>
        </p:nvSpPr>
        <p:spPr>
          <a:xfrm rot="21151452">
            <a:off x="4281055" y="3310510"/>
            <a:ext cx="1510145" cy="307777"/>
          </a:xfrm>
          <a:prstGeom prst="rect">
            <a:avLst/>
          </a:prstGeom>
          <a:noFill/>
        </p:spPr>
        <p:txBody>
          <a:bodyPr wrap="square" rtlCol="0">
            <a:spAutoFit/>
          </a:bodyPr>
          <a:lstStyle/>
          <a:p>
            <a:r>
              <a:rPr lang="en-GB" dirty="0"/>
              <a:t>Princes Street</a:t>
            </a:r>
          </a:p>
        </p:txBody>
      </p:sp>
      <p:sp>
        <p:nvSpPr>
          <p:cNvPr id="12" name="TextBox 11">
            <a:extLst>
              <a:ext uri="{FF2B5EF4-FFF2-40B4-BE49-F238E27FC236}">
                <a16:creationId xmlns:a16="http://schemas.microsoft.com/office/drawing/2014/main" id="{313AFC80-26D6-5984-D2EA-73B1763EA29C}"/>
              </a:ext>
            </a:extLst>
          </p:cNvPr>
          <p:cNvSpPr txBox="1"/>
          <p:nvPr/>
        </p:nvSpPr>
        <p:spPr>
          <a:xfrm rot="17465702">
            <a:off x="5569108" y="2561785"/>
            <a:ext cx="1080503" cy="230832"/>
          </a:xfrm>
          <a:prstGeom prst="rect">
            <a:avLst/>
          </a:prstGeom>
          <a:noFill/>
        </p:spPr>
        <p:txBody>
          <a:bodyPr wrap="square" rtlCol="0">
            <a:spAutoFit/>
          </a:bodyPr>
          <a:lstStyle/>
          <a:p>
            <a:r>
              <a:rPr lang="en-GB" sz="900" dirty="0"/>
              <a:t>Leith Street</a:t>
            </a:r>
          </a:p>
        </p:txBody>
      </p:sp>
      <mc:AlternateContent xmlns:mc="http://schemas.openxmlformats.org/markup-compatibility/2006" xmlns:p14="http://schemas.microsoft.com/office/powerpoint/2010/main">
        <mc:Choice Requires="p14">
          <p:contentPart p14:bwMode="auto" r:id="rId13">
            <p14:nvContentPartPr>
              <p14:cNvPr id="14" name="Ink 13">
                <a:extLst>
                  <a:ext uri="{FF2B5EF4-FFF2-40B4-BE49-F238E27FC236}">
                    <a16:creationId xmlns:a16="http://schemas.microsoft.com/office/drawing/2014/main" id="{63627076-11FD-4A70-EC5C-2AD6DB7087D8}"/>
                  </a:ext>
                </a:extLst>
              </p14:cNvPr>
              <p14:cNvContentPartPr/>
              <p14:nvPr/>
            </p14:nvContentPartPr>
            <p14:xfrm>
              <a:off x="2486836" y="3165240"/>
              <a:ext cx="865440" cy="42840"/>
            </p14:xfrm>
          </p:contentPart>
        </mc:Choice>
        <mc:Fallback xmlns="">
          <p:pic>
            <p:nvPicPr>
              <p:cNvPr id="14" name="Ink 13">
                <a:extLst>
                  <a:ext uri="{FF2B5EF4-FFF2-40B4-BE49-F238E27FC236}">
                    <a16:creationId xmlns:a16="http://schemas.microsoft.com/office/drawing/2014/main" id="{63627076-11FD-4A70-EC5C-2AD6DB7087D8}"/>
                  </a:ext>
                </a:extLst>
              </p:cNvPr>
              <p:cNvPicPr/>
              <p:nvPr/>
            </p:nvPicPr>
            <p:blipFill>
              <a:blip r:embed="rId14"/>
              <a:stretch>
                <a:fillRect/>
              </a:stretch>
            </p:blipFill>
            <p:spPr>
              <a:xfrm>
                <a:off x="2432836" y="3057600"/>
                <a:ext cx="973080" cy="258480"/>
              </a:xfrm>
              <a:prstGeom prst="rect">
                <a:avLst/>
              </a:prstGeom>
            </p:spPr>
          </p:pic>
        </mc:Fallback>
      </mc:AlternateContent>
    </p:spTree>
    <p:extLst>
      <p:ext uri="{BB962C8B-B14F-4D97-AF65-F5344CB8AC3E}">
        <p14:creationId xmlns:p14="http://schemas.microsoft.com/office/powerpoint/2010/main" val="27371537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D7780-60F3-793D-83FC-7AC230591DA6}"/>
              </a:ext>
            </a:extLst>
          </p:cNvPr>
          <p:cNvSpPr>
            <a:spLocks noGrp="1"/>
          </p:cNvSpPr>
          <p:nvPr>
            <p:ph type="title"/>
          </p:nvPr>
        </p:nvSpPr>
        <p:spPr/>
        <p:txBody>
          <a:bodyPr>
            <a:normAutofit fontScale="90000"/>
          </a:bodyPr>
          <a:lstStyle/>
          <a:p>
            <a:pPr algn="ctr"/>
            <a:r>
              <a:rPr lang="en-GB" dirty="0"/>
              <a:t>Central Edinburgh Accommodation By Neighbourhood.</a:t>
            </a:r>
          </a:p>
        </p:txBody>
      </p:sp>
      <p:pic>
        <p:nvPicPr>
          <p:cNvPr id="4" name="Picture 3">
            <a:extLst>
              <a:ext uri="{FF2B5EF4-FFF2-40B4-BE49-F238E27FC236}">
                <a16:creationId xmlns:a16="http://schemas.microsoft.com/office/drawing/2014/main" id="{B3702D3A-06D8-CAED-78AD-DB17E43BE1BC}"/>
              </a:ext>
            </a:extLst>
          </p:cNvPr>
          <p:cNvPicPr>
            <a:picLocks noChangeAspect="1"/>
          </p:cNvPicPr>
          <p:nvPr/>
        </p:nvPicPr>
        <p:blipFill>
          <a:blip r:embed="rId2"/>
          <a:stretch>
            <a:fillRect/>
          </a:stretch>
        </p:blipFill>
        <p:spPr>
          <a:xfrm>
            <a:off x="1983200" y="1393600"/>
            <a:ext cx="5312950" cy="3595633"/>
          </a:xfrm>
          <a:prstGeom prst="rect">
            <a:avLst/>
          </a:prstGeom>
        </p:spPr>
      </p:pic>
    </p:spTree>
    <p:extLst>
      <p:ext uri="{BB962C8B-B14F-4D97-AF65-F5344CB8AC3E}">
        <p14:creationId xmlns:p14="http://schemas.microsoft.com/office/powerpoint/2010/main" val="23160680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36A5D-B567-3684-7EF0-0E491913EDE1}"/>
              </a:ext>
            </a:extLst>
          </p:cNvPr>
          <p:cNvSpPr>
            <a:spLocks noGrp="1"/>
          </p:cNvSpPr>
          <p:nvPr>
            <p:ph type="title"/>
          </p:nvPr>
        </p:nvSpPr>
        <p:spPr/>
        <p:txBody>
          <a:bodyPr>
            <a:normAutofit fontScale="90000"/>
          </a:bodyPr>
          <a:lstStyle/>
          <a:p>
            <a:pPr algn="ctr"/>
            <a:r>
              <a:rPr lang="en-GB" dirty="0"/>
              <a:t>Central Edinburgh </a:t>
            </a:r>
            <a:r>
              <a:rPr lang="en-GB" dirty="0" err="1"/>
              <a:t>Accomodation</a:t>
            </a:r>
            <a:r>
              <a:rPr lang="en-GB" dirty="0"/>
              <a:t> By </a:t>
            </a:r>
            <a:r>
              <a:rPr lang="en-GB" dirty="0" err="1"/>
              <a:t>Accomodation</a:t>
            </a:r>
            <a:r>
              <a:rPr lang="en-GB" dirty="0"/>
              <a:t> type and Neighbourhood.</a:t>
            </a:r>
          </a:p>
        </p:txBody>
      </p:sp>
      <p:pic>
        <p:nvPicPr>
          <p:cNvPr id="4" name="Picture 3">
            <a:extLst>
              <a:ext uri="{FF2B5EF4-FFF2-40B4-BE49-F238E27FC236}">
                <a16:creationId xmlns:a16="http://schemas.microsoft.com/office/drawing/2014/main" id="{9F0895B6-2AA9-8DAC-4185-64858ECAD802}"/>
              </a:ext>
            </a:extLst>
          </p:cNvPr>
          <p:cNvPicPr>
            <a:picLocks noChangeAspect="1"/>
          </p:cNvPicPr>
          <p:nvPr/>
        </p:nvPicPr>
        <p:blipFill>
          <a:blip r:embed="rId2"/>
          <a:stretch>
            <a:fillRect/>
          </a:stretch>
        </p:blipFill>
        <p:spPr>
          <a:xfrm>
            <a:off x="1273881" y="1307850"/>
            <a:ext cx="6596238" cy="3779798"/>
          </a:xfrm>
          <a:prstGeom prst="rect">
            <a:avLst/>
          </a:prstGeom>
        </p:spPr>
      </p:pic>
    </p:spTree>
    <p:extLst>
      <p:ext uri="{BB962C8B-B14F-4D97-AF65-F5344CB8AC3E}">
        <p14:creationId xmlns:p14="http://schemas.microsoft.com/office/powerpoint/2010/main" val="1234644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8A0D9-F9D5-200C-22EE-1949B992043C}"/>
              </a:ext>
            </a:extLst>
          </p:cNvPr>
          <p:cNvSpPr>
            <a:spLocks noGrp="1"/>
          </p:cNvSpPr>
          <p:nvPr>
            <p:ph type="title"/>
          </p:nvPr>
        </p:nvSpPr>
        <p:spPr/>
        <p:txBody>
          <a:bodyPr/>
          <a:lstStyle/>
          <a:p>
            <a:r>
              <a:rPr lang="en-GB" dirty="0"/>
              <a:t>Private Rooms under £375</a:t>
            </a:r>
          </a:p>
        </p:txBody>
      </p:sp>
      <p:pic>
        <p:nvPicPr>
          <p:cNvPr id="4" name="Picture 3">
            <a:extLst>
              <a:ext uri="{FF2B5EF4-FFF2-40B4-BE49-F238E27FC236}">
                <a16:creationId xmlns:a16="http://schemas.microsoft.com/office/drawing/2014/main" id="{28671F9E-4D08-14CA-E4DA-6FFFC12E9928}"/>
              </a:ext>
            </a:extLst>
          </p:cNvPr>
          <p:cNvPicPr>
            <a:picLocks noChangeAspect="1"/>
          </p:cNvPicPr>
          <p:nvPr/>
        </p:nvPicPr>
        <p:blipFill>
          <a:blip r:embed="rId2"/>
          <a:stretch>
            <a:fillRect/>
          </a:stretch>
        </p:blipFill>
        <p:spPr>
          <a:xfrm>
            <a:off x="831273" y="1242225"/>
            <a:ext cx="8084127" cy="3790438"/>
          </a:xfrm>
          <a:prstGeom prst="rect">
            <a:avLst/>
          </a:prstGeom>
        </p:spPr>
      </p:pic>
    </p:spTree>
    <p:extLst>
      <p:ext uri="{BB962C8B-B14F-4D97-AF65-F5344CB8AC3E}">
        <p14:creationId xmlns:p14="http://schemas.microsoft.com/office/powerpoint/2010/main" val="2391602956"/>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532</TotalTime>
  <Words>496</Words>
  <Application>Microsoft Office PowerPoint</Application>
  <PresentationFormat>On-screen Show (16:9)</PresentationFormat>
  <Paragraphs>47</Paragraphs>
  <Slides>18</Slides>
  <Notes>5</Notes>
  <HiddenSlides>0</HiddenSlides>
  <MMClips>1</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3" baseType="lpstr">
      <vt:lpstr>Arial</vt:lpstr>
      <vt:lpstr>Lato</vt:lpstr>
      <vt:lpstr>Montserrat</vt:lpstr>
      <vt:lpstr>Focus</vt:lpstr>
      <vt:lpstr>Bitmap Image</vt:lpstr>
      <vt:lpstr>“Air B ‘n’ B” Edinburgh, Scotland</vt:lpstr>
      <vt:lpstr>Table of contents</vt:lpstr>
      <vt:lpstr>Do different neighbourhoods influence the prices charged ?  Using data stored on the Air Bnb Public Data website. </vt:lpstr>
      <vt:lpstr>Searching the data for any correlation</vt:lpstr>
      <vt:lpstr>PowerPoint Presentation</vt:lpstr>
      <vt:lpstr>PowerPoint Presentation</vt:lpstr>
      <vt:lpstr>Central Edinburgh Accommodation By Neighbourhood.</vt:lpstr>
      <vt:lpstr>Central Edinburgh Accomodation By Accomodation type and Neighbourhood.</vt:lpstr>
      <vt:lpstr>Private Rooms under £375</vt:lpstr>
      <vt:lpstr>The Price Ranges against the room types, the colours are the different neighbourhoods</vt:lpstr>
      <vt:lpstr>The Price Ranges against the room types, the colours are the different neighbourhoods</vt:lpstr>
      <vt:lpstr>Price of Shared rooms by Neighbourhood</vt:lpstr>
      <vt:lpstr>The Price Ranges against the room types, the colours are the different neighbourhoods</vt:lpstr>
      <vt:lpstr>Price of Hotel rooms by Neighbourhood</vt:lpstr>
      <vt:lpstr>Do the Amenities of the property influence the prices charged ? </vt:lpstr>
      <vt:lpstr>Do the Amenities of the property influence the prices charged ?</vt:lpstr>
      <vt:lpstr>Conclusions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“Cyclistic” Bike-share Company Chicago</dc:title>
  <dc:creator>Matthew Ellwood</dc:creator>
  <cp:lastModifiedBy>Matthew Ellwood</cp:lastModifiedBy>
  <cp:revision>11</cp:revision>
  <dcterms:modified xsi:type="dcterms:W3CDTF">2022-11-27T12:42:14Z</dcterms:modified>
</cp:coreProperties>
</file>